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82" r:id="rId2"/>
    <p:sldId id="328" r:id="rId3"/>
    <p:sldId id="344" r:id="rId4"/>
    <p:sldId id="343" r:id="rId5"/>
    <p:sldId id="348" r:id="rId6"/>
    <p:sldId id="329" r:id="rId7"/>
    <p:sldId id="331" r:id="rId8"/>
    <p:sldId id="337" r:id="rId9"/>
    <p:sldId id="334" r:id="rId10"/>
    <p:sldId id="333" r:id="rId11"/>
    <p:sldId id="338" r:id="rId12"/>
    <p:sldId id="330" r:id="rId13"/>
    <p:sldId id="332" r:id="rId14"/>
    <p:sldId id="336" r:id="rId15"/>
    <p:sldId id="339" r:id="rId16"/>
    <p:sldId id="340" r:id="rId17"/>
    <p:sldId id="341" r:id="rId18"/>
    <p:sldId id="345" r:id="rId19"/>
    <p:sldId id="346" r:id="rId20"/>
    <p:sldId id="347" r:id="rId21"/>
    <p:sldId id="34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69"/>
    <p:restoredTop sz="94672"/>
  </p:normalViewPr>
  <p:slideViewPr>
    <p:cSldViewPr snapToGrid="0" snapToObjects="1">
      <p:cViewPr varScale="1">
        <p:scale>
          <a:sx n="131" d="100"/>
          <a:sy n="131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0BC3A-953C-654D-BC1C-D0CE62D49644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7D17-6095-D940-89AB-64358FB46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0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4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9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Metallic Fuel Microstructure and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4D09-1001-F742-9E5D-A342D0C1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4DB9-B83C-A44C-98BC-C7220DC50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77164" cy="3965670"/>
          </a:xfrm>
        </p:spPr>
        <p:txBody>
          <a:bodyPr/>
          <a:lstStyle/>
          <a:p>
            <a:r>
              <a:rPr lang="en-US" dirty="0"/>
              <a:t>Since most of the fission gas was released from the fuel at ∼30% swelling, it was clear that the pressure inside the fuel element could be decreased by providing a plenum for this gas</a:t>
            </a:r>
          </a:p>
          <a:p>
            <a:r>
              <a:rPr lang="en-US" dirty="0"/>
              <a:t>Thus, with smear density ~75% and a large plenum, allow for both swelling and gas release without excessive stress on cladding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EBF7-75E5-D549-9D3E-4A5AE27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7B8FD-5301-6340-BDFA-BC4508D6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8130"/>
            <a:ext cx="5816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2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CC3F-9CED-7444-A5E0-CF51A63A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Radially Varying Bubble Morphologies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B004-10E9-C244-B015-FB7D22E5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62017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the center part of the fuel pin, where the </a:t>
            </a:r>
            <a:r>
              <a:rPr lang="el-GR" dirty="0"/>
              <a:t>γ-</a:t>
            </a:r>
            <a:r>
              <a:rPr lang="en-US" dirty="0"/>
              <a:t>phase predominates, large gas bubbles form; this is indicative of a higher plasticity of the fuel </a:t>
            </a:r>
          </a:p>
          <a:p>
            <a:r>
              <a:rPr lang="en-US" dirty="0"/>
              <a:t>Whereas at lower temperatures, where the U </a:t>
            </a:r>
            <a:r>
              <a:rPr lang="el-GR" dirty="0"/>
              <a:t>α-</a:t>
            </a:r>
            <a:r>
              <a:rPr lang="en-US" dirty="0"/>
              <a:t>phase predominates, the characteristic tearing-type porosity is evident</a:t>
            </a:r>
          </a:p>
          <a:p>
            <a:r>
              <a:rPr lang="en-US" dirty="0"/>
              <a:t>The fission gas pressure in the center may result in a near-biaxial loading of the peripheral shell, the radial stress component being twice the axial component</a:t>
            </a:r>
          </a:p>
          <a:p>
            <a:r>
              <a:rPr lang="en-US" dirty="0"/>
              <a:t>This stress effect results in a larger diametral than axial strain, and hence anisotropic swelling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C69F-7A85-594D-AD10-9FFF4E61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C1218-7F07-D04C-A28F-2D2D3993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2" y="1968501"/>
            <a:ext cx="4851398" cy="44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FFCF-2A91-204A-99A6-C0B09B41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Bubble Morphology in alpha vs gamma 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4828-9334-2242-8A28-5D3C73B4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D452-6542-7D42-9C02-38631EEC4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48"/>
          <a:stretch/>
        </p:blipFill>
        <p:spPr>
          <a:xfrm>
            <a:off x="7038108" y="1968502"/>
            <a:ext cx="4185805" cy="438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688D7-4C6C-4049-B0A4-068CBFBB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34" y="2102573"/>
            <a:ext cx="3798381" cy="3771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0F7A0-16A9-9741-A493-33A953277419}"/>
              </a:ext>
            </a:extLst>
          </p:cNvPr>
          <p:cNvSpPr txBox="1"/>
          <p:nvPr/>
        </p:nvSpPr>
        <p:spPr>
          <a:xfrm>
            <a:off x="2636196" y="6171685"/>
            <a:ext cx="87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52E6B-E836-024D-91C9-873A038A02F0}"/>
              </a:ext>
            </a:extLst>
          </p:cNvPr>
          <p:cNvSpPr txBox="1"/>
          <p:nvPr/>
        </p:nvSpPr>
        <p:spPr>
          <a:xfrm>
            <a:off x="8777395" y="6239442"/>
            <a:ext cx="87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gamma</a:t>
            </a:r>
          </a:p>
        </p:txBody>
      </p:sp>
    </p:spTree>
    <p:extLst>
      <p:ext uri="{BB962C8B-B14F-4D97-AF65-F5344CB8AC3E}">
        <p14:creationId xmlns:p14="http://schemas.microsoft.com/office/powerpoint/2010/main" val="169274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DE93-4FA9-F140-BAB7-1FFF6AD3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U Tearing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6992-5286-B140-B729-82A60B77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3770" cy="43278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Between 400 and 600 C, alpha U swelling is overwhelmingly dominated by cavitation</a:t>
            </a:r>
          </a:p>
          <a:p>
            <a:r>
              <a:rPr lang="en-US" dirty="0"/>
              <a:t>Cavitation swelling is characterized by large irregular cavities that form by mechanical tearing at grain and sub-grain boundaries, resulting in a very deformed “swirled” microstructure</a:t>
            </a:r>
          </a:p>
          <a:p>
            <a:r>
              <a:rPr lang="en-US" dirty="0"/>
              <a:t>In addition to these large cavities, many small cavities, or tears, develop within the </a:t>
            </a:r>
            <a:r>
              <a:rPr lang="el-GR" dirty="0"/>
              <a:t>α </a:t>
            </a:r>
            <a:r>
              <a:rPr lang="en-US" dirty="0"/>
              <a:t>grains, particularly in the 500–600 C range</a:t>
            </a:r>
          </a:p>
          <a:p>
            <a:r>
              <a:rPr lang="en-US" dirty="0"/>
              <a:t>These intergranular cavities are </a:t>
            </a:r>
            <a:r>
              <a:rPr lang="en-US" dirty="0" err="1"/>
              <a:t>crystallographically</a:t>
            </a:r>
            <a:r>
              <a:rPr lang="en-US" dirty="0"/>
              <a:t> aligned and appear to be related to twin boundaries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8164-D361-3E4F-85AF-1F32415B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F9149-94F9-AF47-A37B-D2AE0EBF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447" y="3774950"/>
            <a:ext cx="2643910" cy="2946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936C2-FC4F-8144-BC65-CF6FA683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117" y="1662320"/>
            <a:ext cx="2882569" cy="19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2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0051-EA72-CE45-A80C-447E638C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Varying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FBE1-2493-0642-9D89-B43FE7D7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5636" cy="3965670"/>
          </a:xfrm>
        </p:spPr>
        <p:txBody>
          <a:bodyPr/>
          <a:lstStyle/>
          <a:p>
            <a:r>
              <a:rPr lang="en-US" dirty="0"/>
              <a:t>The location of the radial zones essentially follows isotherms in the fuel which are determined by the various phase boundaries of the alloy</a:t>
            </a:r>
          </a:p>
          <a:p>
            <a:r>
              <a:rPr lang="en-US" dirty="0"/>
              <a:t>In the usual situation of upward coolant flow and a cosine-shaped axial power profile in the fuel, the peak fuel temperature occurs between the center and top of the fuel column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2FB00-6D9D-3D4A-A2FF-7A137C17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ACBA5-24D7-2C48-BB55-C760E1B2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1349" y="1406111"/>
            <a:ext cx="3819781" cy="56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2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9E98-34E4-E84D-B556-68FA0EAF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Fuel-Clad Chemical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6F888-2623-F149-9D42-D7C72123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723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FCCI in an all-metallic fuel element is in essence a complex multicomponent diffusion problem</a:t>
            </a:r>
          </a:p>
          <a:p>
            <a:r>
              <a:rPr lang="en-US" dirty="0"/>
              <a:t>At least five major constituents participate in the diffusion process, in addition to minor alloy components such as C, N and O, as well as fission products</a:t>
            </a:r>
          </a:p>
          <a:p>
            <a:r>
              <a:rPr lang="en-US" dirty="0"/>
              <a:t>The potential problem of </a:t>
            </a:r>
            <a:r>
              <a:rPr lang="en-US" dirty="0" err="1"/>
              <a:t>interdiffusion</a:t>
            </a:r>
            <a:r>
              <a:rPr lang="en-US" dirty="0"/>
              <a:t> of fuel and cladding components is essentially twofold: (</a:t>
            </a:r>
            <a:r>
              <a:rPr lang="en-US" dirty="0" err="1"/>
              <a:t>i</a:t>
            </a:r>
            <a:r>
              <a:rPr lang="en-US" dirty="0"/>
              <a:t>) a weakening of the cladding’s mechanical properties; and (ii) the formation of relatively low melting point compositions in the fuel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86ED9-1F91-A841-9381-22510CE8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DBE0A-03B4-904B-97B5-7550ECB8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057" y="1939880"/>
            <a:ext cx="5566483" cy="41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7006-B74B-3346-8588-E027C6C2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Species Diffusion and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4EE8-09A2-1844-9F68-0C3C5EB6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352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Lanthanides (Ln) ultimately control FCCI, and their presence at the internal cladding surface depends not only on burnup but also very strongly on their radial migration in the fuel</a:t>
            </a:r>
          </a:p>
          <a:p>
            <a:r>
              <a:rPr lang="en-US" dirty="0"/>
              <a:t>Nd and Ce are two of the most commonly found Ln in FCCI regions</a:t>
            </a:r>
          </a:p>
          <a:p>
            <a:r>
              <a:rPr lang="en-US" dirty="0"/>
              <a:t>Fission products diffuse into the Fe-based cladding and segregate along grain boundaries, further weakening the cladding</a:t>
            </a:r>
          </a:p>
          <a:p>
            <a:r>
              <a:rPr lang="en-US" dirty="0"/>
              <a:t>It is key to develop transport models for Ln species through the fuel, in order to develop a source term for FCCI, but very little is known about Ln transport in metallic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8F04B-395F-3141-8C1D-C2246861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29E01-AA9D-CC48-8C59-05DD03F0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92" y="1746811"/>
            <a:ext cx="3426108" cy="46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 - 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20000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mechanical performance of the fuel is governed by a model that represents the elastic moduli as functions of temperature, porosity, and zirconium and plutonium content</a:t>
            </a:r>
          </a:p>
          <a:p>
            <a:r>
              <a:rPr lang="en-US" dirty="0"/>
              <a:t>A creep model that is a function of fission rate, temperature, and porosity is also used</a:t>
            </a:r>
          </a:p>
          <a:p>
            <a:r>
              <a:rPr lang="en-US" dirty="0"/>
              <a:t>Eigen strains (stress free strains) are modeled by constant thermal expansion along with gaseous and solid fission product swelling models</a:t>
            </a:r>
          </a:p>
          <a:p>
            <a:r>
              <a:rPr lang="en-US" dirty="0"/>
              <a:t>The solid swelling model is a straight-forward model directly proportional to fission rate</a:t>
            </a:r>
          </a:p>
          <a:p>
            <a:r>
              <a:rPr lang="en-US" dirty="0"/>
              <a:t>The gaseous swelling model comes from a force balance applied to a bubble with the metallic fuel and generates porosity at all material points (quadrature points) in the domain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808C4-8C2A-784A-9EC6-F823D39D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1935165"/>
            <a:ext cx="3492500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7E13F-F4B0-2244-9512-25624E0F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2" y="1935165"/>
            <a:ext cx="3492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3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20000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thermal conductivity model in the fuel is a function of temperature, porosity, and zirconium and plutonium content</a:t>
            </a:r>
          </a:p>
          <a:p>
            <a:r>
              <a:rPr lang="en-US" dirty="0"/>
              <a:t>The heat capacity models are functions of temperature and alloy phase. </a:t>
            </a:r>
          </a:p>
          <a:p>
            <a:r>
              <a:rPr lang="en-US" dirty="0"/>
              <a:t>The fission gas model is simply based on fission rate for gas generation and the fission gas released is governed by the value of porosity</a:t>
            </a:r>
          </a:p>
          <a:p>
            <a:r>
              <a:rPr lang="en-US" dirty="0"/>
              <a:t>Cladding mechanical response is governed by constant elastic moduli and thermal expansion, with thermal and irradiation creep</a:t>
            </a:r>
          </a:p>
          <a:p>
            <a:r>
              <a:rPr lang="en-US" dirty="0"/>
              <a:t>Thermal conductivity and heat capacity models are functions of temperature</a:t>
            </a:r>
          </a:p>
          <a:p>
            <a:r>
              <a:rPr lang="en-US" dirty="0"/>
              <a:t>The redistribution of zirconium is governed by </a:t>
            </a:r>
            <a:r>
              <a:rPr lang="en-US" dirty="0" err="1"/>
              <a:t>Fickian</a:t>
            </a:r>
            <a:r>
              <a:rPr lang="en-US" dirty="0"/>
              <a:t> and </a:t>
            </a:r>
            <a:r>
              <a:rPr lang="en-US" dirty="0" err="1"/>
              <a:t>Soret</a:t>
            </a:r>
            <a:r>
              <a:rPr lang="en-US" dirty="0"/>
              <a:t> diffusion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808C4-8C2A-784A-9EC6-F823D39D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50" y="1935165"/>
            <a:ext cx="3492500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7E13F-F4B0-2244-9512-25624E0F4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2" y="1935165"/>
            <a:ext cx="3492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03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Metallic Fuel Performance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20000" cy="3965670"/>
          </a:xfrm>
        </p:spPr>
        <p:txBody>
          <a:bodyPr>
            <a:normAutofit/>
          </a:bodyPr>
          <a:lstStyle/>
          <a:p>
            <a:r>
              <a:rPr lang="en-US" dirty="0"/>
              <a:t>Compare BISON to EBR-II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EBEA1-ABF7-6B44-ACDC-B1004FD2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69" y="2947989"/>
            <a:ext cx="3784600" cy="335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861B9-A4B1-F645-A931-9E47FCDC1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2947989"/>
            <a:ext cx="3644900" cy="322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C31FB-890B-1643-BF7A-4FCC95F6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200" y="2947989"/>
            <a:ext cx="3632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0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0498-2A4F-B74D-8028-BAA9D908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63D9-BC6B-A04D-B33E-8FE503E7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110996"/>
          </a:xfrm>
        </p:spPr>
        <p:txBody>
          <a:bodyPr>
            <a:normAutofit/>
          </a:bodyPr>
          <a:lstStyle/>
          <a:p>
            <a:r>
              <a:rPr lang="en-US" dirty="0"/>
              <a:t>Corrosion is the environmental degradation of materials</a:t>
            </a:r>
          </a:p>
          <a:p>
            <a:r>
              <a:rPr lang="en-US" dirty="0"/>
              <a:t>Cladding oxidizes, forming ZrO</a:t>
            </a:r>
            <a:r>
              <a:rPr lang="en-US" baseline="-25000" dirty="0"/>
              <a:t>2</a:t>
            </a:r>
          </a:p>
          <a:p>
            <a:r>
              <a:rPr lang="en-US" dirty="0"/>
              <a:t>The limiting step for oxidation is the oxygen transport through the oxide layer</a:t>
            </a:r>
          </a:p>
          <a:p>
            <a:pPr lvl="1"/>
            <a:r>
              <a:rPr lang="en-US" dirty="0"/>
              <a:t>It begins being controlled by diffusion</a:t>
            </a:r>
          </a:p>
          <a:p>
            <a:pPr lvl="1"/>
            <a:r>
              <a:rPr lang="en-US" dirty="0"/>
              <a:t>Then, a protective layer forms that slows oxidation</a:t>
            </a:r>
          </a:p>
          <a:p>
            <a:r>
              <a:rPr lang="en-US" dirty="0"/>
              <a:t>Hydrogen released by oxidation enters the cladding</a:t>
            </a:r>
          </a:p>
          <a:p>
            <a:r>
              <a:rPr lang="en-US" dirty="0"/>
              <a:t>Due to low solubility (that is a function of temperature), hydrides form</a:t>
            </a:r>
          </a:p>
          <a:p>
            <a:r>
              <a:rPr lang="en-US" dirty="0"/>
              <a:t>Hydrides are brittle, and so reduce the ductility of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B09ED-F306-194F-939A-1C3DA497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08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F166-F029-3D40-96D9-7450BD80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lower length scale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AEC63-2044-1C4D-BFCE-AC9141122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energy</a:t>
            </a:r>
          </a:p>
          <a:p>
            <a:r>
              <a:rPr lang="en-US" dirty="0"/>
              <a:t>Porosity interconnection threshold</a:t>
            </a:r>
          </a:p>
          <a:p>
            <a:r>
              <a:rPr lang="en-US" dirty="0"/>
              <a:t>Fission gas bubble number density</a:t>
            </a:r>
          </a:p>
          <a:p>
            <a:r>
              <a:rPr lang="en-US" dirty="0"/>
              <a:t>Alpha tearing/initial porosity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B1116-10A6-9848-839D-DE0B6545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F0805E-9063-5345-8F41-4167D9DE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9" y="3927684"/>
            <a:ext cx="2819399" cy="2839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00C4E-7CBB-9543-8848-23898CB2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25" y="2040150"/>
            <a:ext cx="3629438" cy="42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4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F9D4-0F15-494A-8A03-7B2BEF62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0818-DA66-6342-A279-238CB42F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Metal fuel can go to high burnup, good accident performance, inherent safety, easy to make</a:t>
            </a:r>
          </a:p>
          <a:p>
            <a:r>
              <a:rPr lang="en-US" dirty="0"/>
              <a:t>Complex phase and composition environment</a:t>
            </a:r>
          </a:p>
          <a:p>
            <a:r>
              <a:rPr lang="en-US" dirty="0"/>
              <a:t>Rapid, substantial swelling, followed by fission gas release</a:t>
            </a:r>
          </a:p>
          <a:p>
            <a:r>
              <a:rPr lang="en-US" dirty="0"/>
              <a:t>Fission gas bubble behavior is very phase dependent</a:t>
            </a:r>
          </a:p>
          <a:p>
            <a:r>
              <a:rPr lang="en-US" dirty="0"/>
              <a:t>Observe constituent redistribution radially, in addition to axially varying microstructure</a:t>
            </a:r>
          </a:p>
          <a:p>
            <a:r>
              <a:rPr lang="en-US" dirty="0"/>
              <a:t>FCCI is a major factor in cladding failure, dependent upon thermodynamics and kinetics of a number of lanthanides, actinides and transition metals</a:t>
            </a:r>
          </a:p>
          <a:p>
            <a:r>
              <a:rPr lang="en-US" dirty="0"/>
              <a:t>We are trying to model all of this!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D3154-795D-804F-9AA3-4214339C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3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CFA2-07CC-A44C-9A2F-9D1F7CED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metallic fuel?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35702-3AFD-FF44-8E24-6665BFE3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384" y="656440"/>
            <a:ext cx="2967925" cy="31429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81B2-42F7-A44F-A4AE-25BA37A5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24C27-9683-7744-AB66-FA027F9F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45" y="3781426"/>
            <a:ext cx="2918164" cy="2940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61F88-4389-DF43-9195-B3BC4EDB785A}"/>
              </a:ext>
            </a:extLst>
          </p:cNvPr>
          <p:cNvSpPr txBox="1">
            <a:spLocks/>
          </p:cNvSpPr>
          <p:nvPr/>
        </p:nvSpPr>
        <p:spPr bwMode="auto">
          <a:xfrm>
            <a:off x="609600" y="2160495"/>
            <a:ext cx="727710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It has demonstrated a high burnup capability beyond 20%</a:t>
            </a:r>
          </a:p>
          <a:p>
            <a:r>
              <a:rPr lang="en-US" sz="2000" dirty="0"/>
              <a:t>Metal fuel also has superior off-normal performance characteristics, in particular for the run-beyond-cladding-breach conditions due to the compatibility of metal fuel with sodium coolant</a:t>
            </a:r>
          </a:p>
          <a:p>
            <a:r>
              <a:rPr lang="en-US" sz="2000" dirty="0"/>
              <a:t>The inherent passive safety potential where metal fuel is far superior to other fuel types (less stored Doppler reactivity)</a:t>
            </a:r>
          </a:p>
          <a:p>
            <a:r>
              <a:rPr lang="en-US" sz="2000" dirty="0"/>
              <a:t>Metal fuel also allows a very simple injection-casting fabrication technique and electrorefining-based fuel cycle closure, which promises simpler waste management, proliferation-resistance, and much improved economics </a:t>
            </a:r>
          </a:p>
        </p:txBody>
      </p:sp>
    </p:spTree>
    <p:extLst>
      <p:ext uri="{BB962C8B-B14F-4D97-AF65-F5344CB8AC3E}">
        <p14:creationId xmlns:p14="http://schemas.microsoft.com/office/powerpoint/2010/main" val="379031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5D68-CBAE-0C4F-9BD6-BF95B886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alloy?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5AF1-C9B1-2743-BA5B-9FF8A8D89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8255" cy="3965670"/>
          </a:xfrm>
        </p:spPr>
        <p:txBody>
          <a:bodyPr/>
          <a:lstStyle/>
          <a:p>
            <a:r>
              <a:rPr lang="en-US" dirty="0"/>
              <a:t>Unalloyed swelling can reach &gt;150% at target burnups </a:t>
            </a:r>
          </a:p>
          <a:p>
            <a:r>
              <a:rPr lang="en-US" dirty="0"/>
              <a:t>Anisotropic swelling of alpha U</a:t>
            </a:r>
          </a:p>
          <a:p>
            <a:pPr lvl="1"/>
            <a:r>
              <a:rPr lang="en-US" dirty="0"/>
              <a:t>thermal expansion</a:t>
            </a:r>
          </a:p>
          <a:p>
            <a:pPr lvl="1"/>
            <a:r>
              <a:rPr lang="en-US" dirty="0"/>
              <a:t>irradiation growth</a:t>
            </a:r>
          </a:p>
          <a:p>
            <a:r>
              <a:rPr lang="en-US" dirty="0"/>
              <a:t>Cavitation swelling is characterized by large irregular cavities that form by mechanical tearing at grain and sub-grain boundaries, resulting in a very deformed “swirled”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43D5-0E8C-344A-A469-E13A1649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E6B1C-B929-1B45-A072-0061E53C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92" y="2402342"/>
            <a:ext cx="2440322" cy="1954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11070-38E8-4642-B8BC-17AD835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76" y="4356625"/>
            <a:ext cx="2698555" cy="2501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14BA8-E983-B04C-981A-14F4492F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776" y="456090"/>
            <a:ext cx="2882569" cy="19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2B05-683E-1242-B112-DF70D4C8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attempts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4BA8-4293-5645-B03C-929EC5C1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68003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Adjusted U</a:t>
            </a:r>
          </a:p>
          <a:p>
            <a:pPr lvl="1"/>
            <a:r>
              <a:rPr lang="en-US" dirty="0"/>
              <a:t>Small amounts of Al, Fe, or Si</a:t>
            </a:r>
          </a:p>
          <a:p>
            <a:r>
              <a:rPr lang="en-US" dirty="0"/>
              <a:t>U-</a:t>
            </a:r>
            <a:r>
              <a:rPr lang="en-US" dirty="0" err="1"/>
              <a:t>Fissium</a:t>
            </a:r>
            <a:r>
              <a:rPr lang="en-US" dirty="0"/>
              <a:t> (U-Fs)</a:t>
            </a:r>
          </a:p>
          <a:p>
            <a:pPr lvl="1"/>
            <a:r>
              <a:rPr lang="en-US" dirty="0" err="1"/>
              <a:t>Fissium</a:t>
            </a:r>
            <a:r>
              <a:rPr lang="en-US" dirty="0"/>
              <a:t> is an artificial mixture of the natural elements represented among the fission products to simulate the chemical composition of the material resulting from fission</a:t>
            </a:r>
          </a:p>
          <a:p>
            <a:r>
              <a:rPr lang="en-US" dirty="0"/>
              <a:t>Further studies on U alloys have centered on elements that form extensive solid solutions with U in the high-temperature </a:t>
            </a:r>
            <a:r>
              <a:rPr lang="el-GR" dirty="0"/>
              <a:t>γ-</a:t>
            </a:r>
            <a:r>
              <a:rPr lang="en-US" dirty="0"/>
              <a:t>phase, specifically Mo, </a:t>
            </a:r>
            <a:r>
              <a:rPr lang="en-US" dirty="0" err="1"/>
              <a:t>Zr</a:t>
            </a:r>
            <a:r>
              <a:rPr lang="en-US" dirty="0"/>
              <a:t>, </a:t>
            </a:r>
            <a:r>
              <a:rPr lang="en-US" dirty="0" err="1"/>
              <a:t>Ti</a:t>
            </a:r>
            <a:r>
              <a:rPr lang="en-US" dirty="0"/>
              <a:t>, and </a:t>
            </a:r>
            <a:r>
              <a:rPr lang="en-US" dirty="0" err="1"/>
              <a:t>Nb</a:t>
            </a:r>
            <a:endParaRPr lang="en-US" dirty="0"/>
          </a:p>
          <a:p>
            <a:r>
              <a:rPr lang="en-US" dirty="0"/>
              <a:t>U-</a:t>
            </a:r>
            <a:r>
              <a:rPr lang="en-US" dirty="0" err="1"/>
              <a:t>Nb</a:t>
            </a:r>
            <a:r>
              <a:rPr lang="en-US" dirty="0"/>
              <a:t> and U-</a:t>
            </a:r>
            <a:r>
              <a:rPr lang="en-US" dirty="0" err="1"/>
              <a:t>Ti</a:t>
            </a:r>
            <a:r>
              <a:rPr lang="en-US" dirty="0"/>
              <a:t> show excessive phase decomposition to alpha-dominated systems</a:t>
            </a:r>
          </a:p>
          <a:p>
            <a:r>
              <a:rPr lang="en-US" dirty="0"/>
              <a:t>U-Mo is utilized in research reactors which operate at low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14407-4984-8D42-91AC-853BCE840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3C0C2-F65A-5748-B4A3-41DFD7EC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603" y="2309913"/>
            <a:ext cx="4176587" cy="30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2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F0AD-8D68-C145-A878-FED9BA00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</a:t>
            </a:r>
            <a:r>
              <a:rPr lang="en-US" dirty="0" err="1"/>
              <a:t>Zr</a:t>
            </a:r>
            <a:r>
              <a:rPr lang="en-US" dirty="0"/>
              <a:t> (U-Pu-</a:t>
            </a:r>
            <a:r>
              <a:rPr lang="en-US" dirty="0" err="1"/>
              <a:t>Zr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1674-A819-894A-AD4F-63C545E5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927" cy="3965670"/>
          </a:xfrm>
        </p:spPr>
        <p:txBody>
          <a:bodyPr/>
          <a:lstStyle/>
          <a:p>
            <a:r>
              <a:rPr lang="en-US" dirty="0"/>
              <a:t>Alloying with </a:t>
            </a:r>
            <a:r>
              <a:rPr lang="en-US" dirty="0" err="1"/>
              <a:t>Zr</a:t>
            </a:r>
            <a:r>
              <a:rPr lang="en-US" dirty="0"/>
              <a:t> increases melting point and stabilizes the high temperature bcc phase</a:t>
            </a:r>
          </a:p>
          <a:p>
            <a:r>
              <a:rPr lang="en-US" dirty="0"/>
              <a:t>Temperature range for fuel is ~800-1100 K</a:t>
            </a:r>
          </a:p>
          <a:p>
            <a:r>
              <a:rPr lang="en-US" dirty="0"/>
              <a:t>Typically 10 weight percent </a:t>
            </a:r>
            <a:r>
              <a:rPr lang="en-US" dirty="0" err="1"/>
              <a:t>Zr</a:t>
            </a:r>
            <a:r>
              <a:rPr lang="en-US" dirty="0"/>
              <a:t> (23 atomic percent)</a:t>
            </a:r>
          </a:p>
          <a:p>
            <a:r>
              <a:rPr lang="en-US" dirty="0"/>
              <a:t>Directly in multiphase region</a:t>
            </a:r>
          </a:p>
          <a:p>
            <a:pPr lvl="1"/>
            <a:r>
              <a:rPr lang="en-US" dirty="0"/>
              <a:t>find bcc, beta, alpha U, delta UZr2, alternate bcc phases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6764-16A2-474C-99F8-7C6CFE79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CE206-B615-2B4C-9E94-39834827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7" y="1726623"/>
            <a:ext cx="4423937" cy="2778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8CCB9-CCCE-6348-A4A9-2F4AF1E0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82" y="4416908"/>
            <a:ext cx="2586760" cy="230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1AD0A-E39F-F84E-B2B7-077FBA88E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25"/>
          <a:stretch/>
        </p:blipFill>
        <p:spPr>
          <a:xfrm>
            <a:off x="9320068" y="4502810"/>
            <a:ext cx="2336222" cy="20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DC92-BEE5-1F4A-920E-5F1077EB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B40C-5F66-FA40-805D-36D87A2D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88878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Zr</a:t>
            </a:r>
            <a:r>
              <a:rPr lang="en-US" dirty="0"/>
              <a:t> diffuses via </a:t>
            </a:r>
            <a:r>
              <a:rPr lang="en-US" dirty="0" err="1"/>
              <a:t>Soret</a:t>
            </a:r>
            <a:r>
              <a:rPr lang="en-US" dirty="0"/>
              <a:t> diffusion up the temperature gradient</a:t>
            </a:r>
          </a:p>
          <a:p>
            <a:r>
              <a:rPr lang="en-US" dirty="0" err="1"/>
              <a:t>Zr</a:t>
            </a:r>
            <a:r>
              <a:rPr lang="en-US" dirty="0"/>
              <a:t> also possesses different solubilities in each phase of U</a:t>
            </a:r>
          </a:p>
          <a:p>
            <a:r>
              <a:rPr lang="en-US" dirty="0"/>
              <a:t>This leads to distinct zones of </a:t>
            </a:r>
            <a:r>
              <a:rPr lang="en-US" dirty="0" err="1"/>
              <a:t>Zr</a:t>
            </a:r>
            <a:r>
              <a:rPr lang="en-US" dirty="0"/>
              <a:t> content in radial rings</a:t>
            </a:r>
          </a:p>
          <a:p>
            <a:r>
              <a:rPr lang="en-US" dirty="0"/>
              <a:t>A) gamma phase, high </a:t>
            </a:r>
            <a:r>
              <a:rPr lang="en-US" dirty="0" err="1"/>
              <a:t>Zr</a:t>
            </a:r>
            <a:r>
              <a:rPr lang="en-US" dirty="0"/>
              <a:t> content, B) beta phase-</a:t>
            </a:r>
            <a:r>
              <a:rPr lang="en-US" dirty="0" err="1"/>
              <a:t>ish</a:t>
            </a:r>
            <a:r>
              <a:rPr lang="en-US" dirty="0"/>
              <a:t>, low </a:t>
            </a:r>
            <a:r>
              <a:rPr lang="en-US" dirty="0" err="1"/>
              <a:t>Zr</a:t>
            </a:r>
            <a:r>
              <a:rPr lang="en-US" dirty="0"/>
              <a:t> content, C) alpha/delta phase, as-fabrication </a:t>
            </a:r>
            <a:r>
              <a:rPr lang="en-US" dirty="0" err="1"/>
              <a:t>Zr</a:t>
            </a:r>
            <a:r>
              <a:rPr lang="en-US" dirty="0"/>
              <a:t> content</a:t>
            </a:r>
          </a:p>
          <a:p>
            <a:r>
              <a:rPr lang="en-US" dirty="0"/>
              <a:t>Lower </a:t>
            </a:r>
            <a:r>
              <a:rPr lang="en-US" dirty="0" err="1"/>
              <a:t>Zr</a:t>
            </a:r>
            <a:r>
              <a:rPr lang="en-US" dirty="0"/>
              <a:t> content = lower melting temperature</a:t>
            </a:r>
          </a:p>
          <a:p>
            <a:r>
              <a:rPr lang="en-US" dirty="0"/>
              <a:t>Also, different elastic and thermal properties for each phase and each </a:t>
            </a:r>
            <a:r>
              <a:rPr lang="en-US" dirty="0" err="1"/>
              <a:t>Zr</a:t>
            </a:r>
            <a:r>
              <a:rPr lang="en-US" dirty="0"/>
              <a:t> 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70A85-EA6F-3440-A443-5A5184D6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FB647-94D1-9248-91F1-B08D238D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86" y="2114262"/>
            <a:ext cx="4321972" cy="4096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49387-ABD2-C042-9E26-75C5B52CB84F}"/>
              </a:ext>
            </a:extLst>
          </p:cNvPr>
          <p:cNvSpPr txBox="1"/>
          <p:nvPr/>
        </p:nvSpPr>
        <p:spPr>
          <a:xfrm>
            <a:off x="9028217" y="3773998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217A4-71A7-2443-B688-9F7BC07F193D}"/>
              </a:ext>
            </a:extLst>
          </p:cNvPr>
          <p:cNvSpPr txBox="1"/>
          <p:nvPr/>
        </p:nvSpPr>
        <p:spPr>
          <a:xfrm>
            <a:off x="9839931" y="3779549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DCB63-6B3D-8C4E-BC6A-4D0F4A3DF8AF}"/>
              </a:ext>
            </a:extLst>
          </p:cNvPr>
          <p:cNvSpPr txBox="1"/>
          <p:nvPr/>
        </p:nvSpPr>
        <p:spPr>
          <a:xfrm>
            <a:off x="10420351" y="3793093"/>
            <a:ext cx="44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33767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4532-7E38-F143-8310-24A27C0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 of Metallic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EDBC-EE58-B544-BFC5-27855BA7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1225" cy="41958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While oxide fuels well a few percent, metallic fuels swell by as much as 30 %</a:t>
            </a:r>
          </a:p>
          <a:p>
            <a:r>
              <a:rPr lang="en-US" dirty="0"/>
              <a:t>This swelling occurs very rapidly, e.g. in the first few percent burnup, then displays a linear increase</a:t>
            </a:r>
          </a:p>
          <a:p>
            <a:r>
              <a:rPr lang="en-US" dirty="0"/>
              <a:t>Fuel swells </a:t>
            </a:r>
            <a:r>
              <a:rPr lang="en-US" dirty="0" err="1"/>
              <a:t>anisotropically</a:t>
            </a:r>
            <a:r>
              <a:rPr lang="en-US" dirty="0"/>
              <a:t>: more radially than axially</a:t>
            </a:r>
          </a:p>
          <a:p>
            <a:r>
              <a:rPr lang="en-US" dirty="0"/>
              <a:t>Swelling is accounted for by low smear density</a:t>
            </a:r>
          </a:p>
          <a:p>
            <a:r>
              <a:rPr lang="en-US" dirty="0"/>
              <a:t>Swelling rate decreases due to fission gas bubble interconnection and release</a:t>
            </a:r>
          </a:p>
          <a:p>
            <a:r>
              <a:rPr lang="en-US" dirty="0"/>
              <a:t>Low slope of swelling vs burnup for burnup &gt; 5% is largely due to solid fission product generation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1B226-009A-7543-A863-CB951BDF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7A5F-9921-5344-9CC0-2BCAB747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779" y="2969892"/>
            <a:ext cx="4314825" cy="3751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E4BCF-465C-1B4F-BBC9-A71C5082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110" y="514870"/>
            <a:ext cx="2447890" cy="26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4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239B-49E6-9C4F-BA84-7FCC8452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047F-F60C-5E47-8AB1-D3D157F4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05563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Gas release is not wholly understood, but largely presumed to be intragranular bubble growth and interconnection</a:t>
            </a:r>
          </a:p>
          <a:p>
            <a:r>
              <a:rPr lang="en-US" dirty="0"/>
              <a:t>Bubble interconnection, and thus fission gas release, typically occurs within the first 3-5 percent burnup</a:t>
            </a:r>
          </a:p>
          <a:p>
            <a:r>
              <a:rPr lang="en-US" dirty="0"/>
              <a:t>There exists limited experimental data, but this is a key phenomenon affecting fuel swelling and performance</a:t>
            </a:r>
          </a:p>
          <a:p>
            <a:r>
              <a:rPr lang="en-US" dirty="0"/>
              <a:t>Gas released into the plenum leads to internal pressure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82933-3D54-E446-85B2-D0031184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F451C-F488-0241-8FE5-AD8080C2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875" y="1782617"/>
            <a:ext cx="3964963" cy="39567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0FADF1-E498-4549-AD3A-3C6CFDB09F4C}"/>
              </a:ext>
            </a:extLst>
          </p:cNvPr>
          <p:cNvGrpSpPr>
            <a:grpSpLocks noChangeAspect="1"/>
          </p:cNvGrpSpPr>
          <p:nvPr/>
        </p:nvGrpSpPr>
        <p:grpSpPr>
          <a:xfrm>
            <a:off x="7821039" y="5826523"/>
            <a:ext cx="3257102" cy="599284"/>
            <a:chOff x="4703695" y="2386229"/>
            <a:chExt cx="4440305" cy="84672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218F5C3-9A33-B243-AC53-A150C617BE98}"/>
                </a:ext>
              </a:extLst>
            </p:cNvPr>
            <p:cNvSpPr/>
            <p:nvPr/>
          </p:nvSpPr>
          <p:spPr>
            <a:xfrm>
              <a:off x="4703695" y="2386229"/>
              <a:ext cx="4440305" cy="84672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B7CE14-8A52-F041-802F-DF55D1E57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8459" y="2415095"/>
              <a:ext cx="1100026" cy="6636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FA490A-8F44-0B4C-96DB-54E52CDB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2465" y="2427551"/>
              <a:ext cx="938474" cy="6875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F57A6D-2785-5440-B4E3-1FC0E2D37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076" r="-1"/>
            <a:stretch/>
          </p:blipFill>
          <p:spPr>
            <a:xfrm>
              <a:off x="4799914" y="2468134"/>
              <a:ext cx="966208" cy="68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991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10099</TotalTime>
  <Words>1467</Words>
  <Application>Microsoft Macintosh PowerPoint</Application>
  <PresentationFormat>Widescreen</PresentationFormat>
  <Paragraphs>140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ＭＳ Ｐゴシック</vt:lpstr>
      <vt:lpstr>Arial</vt:lpstr>
      <vt:lpstr>Calibri</vt:lpstr>
      <vt:lpstr>NCStateU-horizontal-left-logo</vt:lpstr>
      <vt:lpstr>Metallic Fuel Microstructure and Performance</vt:lpstr>
      <vt:lpstr>Last time</vt:lpstr>
      <vt:lpstr>Why metallic fuel?</vt:lpstr>
      <vt:lpstr>Why do we alloy?</vt:lpstr>
      <vt:lpstr>Alloying attempts</vt:lpstr>
      <vt:lpstr>U-Zr (U-Pu-Zr)</vt:lpstr>
      <vt:lpstr>Fuel Redistribution</vt:lpstr>
      <vt:lpstr>Swelling of Metallic Fuel</vt:lpstr>
      <vt:lpstr>Fission Gas Release</vt:lpstr>
      <vt:lpstr>Cladding Strain</vt:lpstr>
      <vt:lpstr>Radially Varying Bubble Morphologies</vt:lpstr>
      <vt:lpstr>Fission Gas Bubble Morphology in alpha vs gamma U</vt:lpstr>
      <vt:lpstr>alpha U Tearing</vt:lpstr>
      <vt:lpstr>Axial Varying Microstructure</vt:lpstr>
      <vt:lpstr>Fuel-Clad Chemical Interaction</vt:lpstr>
      <vt:lpstr>Chemical Species Diffusion and Interaction</vt:lpstr>
      <vt:lpstr>Metallic Fuel Performance Modeling - BISON</vt:lpstr>
      <vt:lpstr>Metallic Fuel Performance Modeling</vt:lpstr>
      <vt:lpstr>Metallic Fuel Performance Modeling</vt:lpstr>
      <vt:lpstr>Incorporation of lower length scale information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Microsoft Office User</cp:lastModifiedBy>
  <cp:revision>100</cp:revision>
  <dcterms:created xsi:type="dcterms:W3CDTF">2020-02-19T20:03:05Z</dcterms:created>
  <dcterms:modified xsi:type="dcterms:W3CDTF">2020-04-16T14:17:34Z</dcterms:modified>
</cp:coreProperties>
</file>